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3" r:id="rId9"/>
    <p:sldId id="260" r:id="rId10"/>
    <p:sldId id="266" r:id="rId11"/>
    <p:sldId id="268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DA62C-5F35-40B5-9908-F12E4365F711}" type="datetimeFigureOut">
              <a:rPr lang="th-TH" smtClean="0"/>
              <a:pPr/>
              <a:t>22/12/55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DA297-26CF-4C61-89F6-8DF3D5F1199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F86FA-9808-4ED8-9C46-93C5518CCFC5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D2DF-1445-4180-A72A-323BFE051B20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50E-C51A-49D9-B8C3-DA859CD40B8D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35AC-B224-4E9D-82E4-15622AD5A724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308A-FF95-408E-9F4A-23562072E8C0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732D-9958-4960-8C19-A9A6B0CB4AE8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5A64-31EC-4A79-81DF-470B46291D40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EBC9-32B9-4B58-927D-CAF199D2BDA5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E071-4B69-4668-B945-F93F8B981E2A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888D-6349-4738-945D-955B2381E861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355E-F689-4A12-839E-8B547A84C4BC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6A669A-2541-4318-9866-396A45898D23}" type="datetime1">
              <a:rPr lang="th-TH" smtClean="0"/>
              <a:pPr/>
              <a:t>22/12/55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151A98-DA32-4D4D-A925-E50C883AEDB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รายงานการเงิน</a:t>
            </a:r>
            <a:br>
              <a:rPr lang="th-TH" dirty="0" smtClean="0"/>
            </a:br>
            <a:r>
              <a:rPr lang="th-TH" dirty="0" smtClean="0"/>
              <a:t>และการวิเคราะห์งบการเงิน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/>
              <a:t>รหัสวิชา 41 4329 	</a:t>
            </a:r>
          </a:p>
          <a:p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00694" y="614364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400" dirty="0" smtClean="0"/>
              <a:t>อ.กมลวรรณ ศิริจันทร์ชื่น</a:t>
            </a:r>
            <a:endParaRPr lang="th-TH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 vert="horz" lIns="0" rIns="0" bIns="0" anchor="b">
            <a:normAutofit/>
          </a:bodyPr>
          <a:lstStyle/>
          <a:p>
            <a:r>
              <a:rPr lang="th-TH" sz="4400" dirty="0" smtClean="0"/>
              <a:t>องค์ประกอบของงบการเงิน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1285860"/>
            <a:ext cx="8229600" cy="535785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h-TH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ฐานะการเงิน 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--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4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งบแสดงฐานะการเงิน</a:t>
            </a:r>
            <a:endParaRPr kumimoji="0" lang="th-TH" sz="2400" b="1" i="0" u="sng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291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สินทรัพย์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หมายถึง ทรัพยากรที่อยู่ในความควบคุมของกิจการ ทรัพยากรดังกล่าวเป็นผลของเหตุการณ์ในอดีต ซึ่งกิจการคาดว่าจะได้รับประโยชน์เชิงเศรษฐกิจจากทรัพยากรนั้นในอนาคต</a:t>
            </a:r>
          </a:p>
          <a:p>
            <a:pPr marL="44291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หนี้สิน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หมายถึง ภาระผูกพันในปัจจุบันของกิจการ ซึ่งเป็นผลของเหตุการณ์ในอดีต โดยการชำระภาระผูกพันนั้นคาดว่าจะส่งผลให้กิจการสูญเสียทรัพยากรที่มีประโยชน์ เชิงเศรษฐกิจ</a:t>
            </a:r>
          </a:p>
          <a:p>
            <a:pPr marL="44291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ส่วนของเจ้าของ 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หมายถึง ส่วนได้เสียคงเหลือในสินทรัพย์ของกิจการหลังจากหักหนี้สินทั้งสิ้นออกแล้ว</a:t>
            </a:r>
          </a:p>
          <a:p>
            <a:pPr marL="44291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/>
              <a:defRPr/>
            </a:pPr>
            <a:endParaRPr kumimoji="0" lang="th-TH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th-TH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ผลการดำเนินงาน 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--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400" b="1" i="0" u="sng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งบกำไรขาดทุน</a:t>
            </a:r>
            <a:endParaRPr kumimoji="0" lang="th-TH" sz="2400" b="1" i="0" u="sng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291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รายได้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หมายถึง การเพิ่มขึ้นของประโยชน์เชิงเศรษฐกิจในรอบระยะเวลาบัญชีในรูปกระแสเข้าหรือการเพิ่มค่าของสินทรัพย์ หรือการลดลงของหนี้สิน อันส่งผลให้ส่วนของเจ้าของเพิ่มขึ้น ทั้งนี้ ไม่รวมถึงเงินทุนที่ได้รับจากผู้มีส่วนร่วมในส่วนของเจ้าของ</a:t>
            </a:r>
          </a:p>
          <a:p>
            <a:pPr marL="44291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ค่าใช้จ่าย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หมายถึง การลดลงของประโยชน์เชิงเศรษฐกิจในรอบระยะเวลาบัญชีในรูปกระแสออกหรือการลดค่าของสินทรัพย์ หรือการเพิ่มขึ้นของหนี้สิน อันส่งผลให้ส่วนของเจ้าของลดลง ทั้งนี้ ไม่รวมถึงการแบ่งปันให้กับผู้มีส่วนร่วมในส่วนของเจ้าของ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8596" y="500042"/>
            <a:ext cx="8229600" cy="8572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การรับรู้รายการขององค์ประกอบของงบการเงิน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1643050"/>
            <a:ext cx="8229600" cy="50006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การรับรู้รายการ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หมายถึง การรวมรายการเข้าเป็นส่วนหนึ่งของงบดุลหรืองบกำไรขาดทุน หากรายการนั้นเป็นไปตามคำนิยามขององค์ประกอบและเข้าเกณฑ์การรับรู้รายการทั้ง 2 ข้อ ดังนี้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h-TH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ea typeface="+mn-ea"/>
              <a:cs typeface="Cordia New" pitchFamily="34" charset="-34"/>
            </a:endParaRPr>
          </a:p>
          <a:p>
            <a:pPr marL="623888" marR="0" lvl="0" indent="-263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1. มีความเป็นไปได้ค่อนข้างแน่ที่กิจการจะได้รับหรือสูญเสียประโยชน์เชิงเศรษฐกิจในอนาคตจากรายการดังกล่าว</a:t>
            </a:r>
          </a:p>
          <a:p>
            <a:pPr marL="803275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ความน่าจะเป็นของประโยชน์เชิงเศรษฐกิจในอนาคต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ประเมินระดับความไม่แน่นอนของประโยชน์เชิงเศรษฐกิจในอนาคตทำได้โดยอาศัยหลักฐานที่มีอยู่ในขณะจัดทำงบการเงิน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ea typeface="+mn-ea"/>
              <a:cs typeface="Cordia New" pitchFamily="34" charset="-3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endParaRPr kumimoji="0" lang="th-TH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ea typeface="+mn-ea"/>
              <a:cs typeface="Cordia New" pitchFamily="34" charset="-34"/>
            </a:endParaRPr>
          </a:p>
          <a:p>
            <a:pPr marL="0" marR="0" lvl="0" indent="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2. รายการดังกล่าวมีราคาทุนหรือมูลค่าที่สามารถวัดได้อย่างน่าเชื่อถือ</a:t>
            </a:r>
          </a:p>
          <a:p>
            <a:pPr marL="803275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ความเชื่อถือได้ของการวัดมูลค่า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รายการนั้นต้องมีราคาทุนหรือมูลค่าที่สามารถวัดได้อย่างน่าเชื่อถือ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sz="4900" dirty="0" smtClean="0"/>
              <a:t>การแสดงราคาในงบดุล </a:t>
            </a:r>
            <a:r>
              <a:rPr lang="en-US" sz="3100" dirty="0" smtClean="0"/>
              <a:t>- </a:t>
            </a:r>
            <a:r>
              <a:rPr lang="th-TH" sz="3100" dirty="0" smtClean="0"/>
              <a:t>การวัดมูลค่าองค์ประกอบของงบการเงิน</a:t>
            </a:r>
            <a:endParaRPr lang="th-TH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43050"/>
            <a:ext cx="8229600" cy="49903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การวัดมูลค่า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คือ กระบวนการกำหนดจำนวนที่เป็นตัวเงินเพื่อรับรู้องค์ประกอบของงบการเงินในงบดุลและงบกำไรขาดทุน การวัดมูลค่าจะเกี่ยวข้องกับการเลือกใช้เกณฑ์การวัดมูลค่า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h-TH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0725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ราคาทุนเดิม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(Historical Cost)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จำนวนเงินสดหรือรายการเทียบเท่าเงินสดที่จ่ายหรือด้วยมูลค่ายุติธรรมของสิ่งที่นำไปแลกสินทรัพย์ ณ เวลาที่ได้มาซึ่งสินทรัพย์นั้น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ea typeface="+mn-ea"/>
              <a:cs typeface="Cordia New" pitchFamily="34" charset="-34"/>
            </a:endParaRPr>
          </a:p>
          <a:p>
            <a:pPr marL="720725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ราคาทุนปัจจุบัน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(Current Cost)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ำนวนเงินสดหรือรายการเทียบเท่าเงินสดที่ต้องจ่ายในขณะนั้นเพื่อให้ได้มาซึ่งสินทรัพย์ชนิดเดียวกันหรือสินทรัพย์ที่เท่าเทียมกัน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ea typeface="+mn-ea"/>
              <a:cs typeface="Cordia New" pitchFamily="34" charset="-34"/>
            </a:endParaRPr>
          </a:p>
          <a:p>
            <a:pPr marL="720725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มูลค่าที่จะได้รับ (จ่าย)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Realizable or Settlement Value)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จำนวนเงินสดหรือรายการเทียบเท่าเงินสดที่จะได้มาในขณะนั้นหากกิจการขายสินทรัพย์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ea typeface="+mn-ea"/>
              <a:cs typeface="Cordia New" pitchFamily="34" charset="-34"/>
            </a:endParaRPr>
          </a:p>
          <a:p>
            <a:pPr marL="720725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มูลค่าปัจจุบัน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dia New" pitchFamily="34" charset="-34"/>
                <a:ea typeface="+mn-ea"/>
                <a:cs typeface="Cordia New" pitchFamily="34" charset="-34"/>
              </a:rPr>
              <a:t>(Present Value)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มูลค่าปัจจุบันของกระแสเงินสดรับสุทธิในอนาคตซึ่งคาดว่าจะได้รับจากสินทรัพย์นั้นในการดำเนินงานตามปกติของกิจการ</a:t>
            </a:r>
            <a:endParaRPr kumimoji="0" lang="th-TH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ea typeface="+mn-ea"/>
              <a:cs typeface="Cordia New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กลุ่มธุรกิจในตลาดหลักทรัพย์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935480"/>
            <a:ext cx="8858280" cy="4708230"/>
          </a:xfrm>
        </p:spPr>
        <p:txBody>
          <a:bodyPr>
            <a:noAutofit/>
          </a:bodyPr>
          <a:lstStyle/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กลุ่มเกษตรและอุตสาหกรรมอาหาร(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AGRO) 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 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ธุรกิจการเกษตร(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AGRI)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ธุรกิจอาหารและเครื่องดื่ม(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FOOD)</a:t>
            </a:r>
          </a:p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กลุ่มอสังหาริมทรัพย์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(PROPCON)</a:t>
            </a:r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 วัสดุก่อสร้าง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(CONMAT)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พัฒนาอสังหาริมทรัพย์(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PROP)</a:t>
            </a:r>
          </a:p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กลุ่มธุรกิจการเงิน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(FINCIAL)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 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 ธนาคาร(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BANK)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เงินทุนและหลักทรัพย์(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FIN)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ประกันภัยและประกันชีวิต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(INSUR)</a:t>
            </a:r>
          </a:p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กลุ่มสินค้าอุปโภคบริโภค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(COMSUMP)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 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 แฟชั่น(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FASHION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) ของใช้ในครัวเรือนและสำนักงาน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(HOME)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ของใช้ส่วนตัว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(PERSON)</a:t>
            </a:r>
            <a:endParaRPr lang="th-TH" sz="2100" dirty="0" smtClean="0">
              <a:latin typeface="BrowalliaUPC" pitchFamily="34" charset="-34"/>
              <a:cs typeface="BrowalliaUPC" pitchFamily="34" charset="-34"/>
            </a:endParaRPr>
          </a:p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กลุ่มทรัพยากร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(RESOURC)</a:t>
            </a:r>
            <a:r>
              <a:rPr lang="th-TH" sz="2100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 พลังงานและสาธารณูปโภค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(ENERG)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เหมืองแร่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(MINE)</a:t>
            </a:r>
          </a:p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กลุ่มเทคโนโลยี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(TECH)</a:t>
            </a:r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 ชิ้นส่วนอิเลกทรอนิกส์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(ETRON)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 เทคโนโลยีสารสนเทศและการสื่อสาร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(ICT)</a:t>
            </a:r>
          </a:p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กลุ่มสินค้าอุตสาหกรรม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(INDUS)</a:t>
            </a:r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 ยานยนต์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(AUTO)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วัสดุอุตสาหกรรมและเครื่องจักร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(IMM)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กระดาษและวัสดุการพิมพ์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(PAPER)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ปิโตรเคมีและเคมีภัณฑ์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(PETRO)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บรรจุภัณฑ์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(PKG) 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เหล็ก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(STEEL)</a:t>
            </a:r>
          </a:p>
          <a:p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กลุ่มบริการ</a:t>
            </a:r>
            <a:r>
              <a:rPr lang="en-US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(SERVICE)</a:t>
            </a:r>
            <a:r>
              <a:rPr lang="th-TH" sz="2100" b="1" dirty="0" smtClean="0">
                <a:solidFill>
                  <a:schemeClr val="accent6"/>
                </a:solidFill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ได้แก่ ค้าพาณิชย์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(COMM)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การแพทย์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(HEALTH)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สื่อและสิ่งพิมพ์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(MEDIA)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บริการเฉพาะกิจ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(PROF)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การท่องเที่ยว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(TOURISM)</a:t>
            </a:r>
            <a:r>
              <a:rPr lang="th-TH" sz="2100" dirty="0" smtClean="0">
                <a:latin typeface="BrowalliaUPC" pitchFamily="34" charset="-34"/>
                <a:cs typeface="BrowalliaUPC" pitchFamily="34" charset="-34"/>
              </a:rPr>
              <a:t> ขนส่งและโลจิสติกส์</a:t>
            </a:r>
            <a:r>
              <a:rPr lang="en-US" sz="2100" dirty="0" smtClean="0">
                <a:latin typeface="BrowalliaUPC" pitchFamily="34" charset="-34"/>
                <a:cs typeface="BrowalliaUPC" pitchFamily="34" charset="-34"/>
              </a:rPr>
              <a:t>(TRANS)</a:t>
            </a:r>
            <a:endParaRPr lang="th-TH" sz="21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งานค้นคว้า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ให้นักศึกษาแบ่งกลุ่มเป็น </a:t>
            </a:r>
            <a:r>
              <a:rPr lang="en-US" dirty="0" smtClean="0"/>
              <a:t>8 </a:t>
            </a:r>
            <a:r>
              <a:rPr lang="th-TH" dirty="0" smtClean="0"/>
              <a:t>กลุ่ม</a:t>
            </a:r>
          </a:p>
          <a:p>
            <a:r>
              <a:rPr lang="th-TH" dirty="0" smtClean="0"/>
              <a:t>โดยให้แต่ละกลุ่มเลือกกลุ่มธุรกิจในตลาดหลักทรัพย์</a:t>
            </a:r>
          </a:p>
          <a:p>
            <a:r>
              <a:rPr lang="th-TH" dirty="0" smtClean="0"/>
              <a:t>ค้นหางบการเงินของกลุ่มธุรกิจในตลาดหลักทรัพย์ที่เลือก</a:t>
            </a:r>
          </a:p>
          <a:p>
            <a:r>
              <a:rPr lang="th-TH" b="1" dirty="0" smtClean="0"/>
              <a:t>งบ</a:t>
            </a:r>
            <a:r>
              <a:rPr lang="th-TH" b="1" dirty="0" smtClean="0"/>
              <a:t>การเงิน</a:t>
            </a:r>
            <a:r>
              <a:rPr lang="th-TH" dirty="0" smtClean="0"/>
              <a:t> ประกอบด้วย </a:t>
            </a:r>
          </a:p>
          <a:p>
            <a:pPr lvl="1"/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</a:rPr>
              <a:t>งบ</a:t>
            </a:r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</a:rPr>
              <a:t>แสดงฐานะการเงิน</a:t>
            </a:r>
            <a:r>
              <a:rPr lang="th-TH" dirty="0" smtClean="0"/>
              <a:t> </a:t>
            </a:r>
            <a:endParaRPr lang="th-TH" dirty="0" smtClean="0"/>
          </a:p>
          <a:p>
            <a:pPr lvl="1"/>
            <a:r>
              <a:rPr lang="th-TH" b="1" dirty="0" smtClean="0">
                <a:solidFill>
                  <a:srgbClr val="00B050"/>
                </a:solidFill>
              </a:rPr>
              <a:t>งบ</a:t>
            </a:r>
            <a:r>
              <a:rPr lang="th-TH" b="1" dirty="0" smtClean="0">
                <a:solidFill>
                  <a:srgbClr val="00B050"/>
                </a:solidFill>
              </a:rPr>
              <a:t>กำไรขาดทุนเบ็ดเสร็จ</a:t>
            </a:r>
            <a:r>
              <a:rPr lang="th-TH" dirty="0" smtClean="0"/>
              <a:t> </a:t>
            </a:r>
            <a:endParaRPr lang="th-TH" dirty="0" smtClean="0"/>
          </a:p>
          <a:p>
            <a:pPr lvl="1"/>
            <a:r>
              <a:rPr lang="th-TH" b="1" dirty="0" smtClean="0">
                <a:solidFill>
                  <a:schemeClr val="accent3">
                    <a:lumMod val="75000"/>
                  </a:schemeClr>
                </a:solidFill>
              </a:rPr>
              <a:t>งบ</a:t>
            </a:r>
            <a:r>
              <a:rPr lang="th-TH" b="1" dirty="0" smtClean="0">
                <a:solidFill>
                  <a:schemeClr val="accent3">
                    <a:lumMod val="75000"/>
                  </a:schemeClr>
                </a:solidFill>
              </a:rPr>
              <a:t>แสดงการเปลี่ยนแปลงส่วนของ</a:t>
            </a:r>
            <a:r>
              <a:rPr lang="th-TH" b="1" dirty="0" smtClean="0">
                <a:solidFill>
                  <a:schemeClr val="accent3">
                    <a:lumMod val="75000"/>
                  </a:schemeClr>
                </a:solidFill>
              </a:rPr>
              <a:t>เจ้าของ</a:t>
            </a:r>
          </a:p>
          <a:p>
            <a:pPr lvl="1"/>
            <a:r>
              <a:rPr lang="th-TH" b="1" dirty="0" smtClean="0">
                <a:solidFill>
                  <a:srgbClr val="7030A0"/>
                </a:solidFill>
              </a:rPr>
              <a:t>งบ</a:t>
            </a:r>
            <a:r>
              <a:rPr lang="th-TH" b="1" dirty="0" smtClean="0">
                <a:solidFill>
                  <a:srgbClr val="7030A0"/>
                </a:solidFill>
              </a:rPr>
              <a:t>กระแสเงิน</a:t>
            </a:r>
            <a:r>
              <a:rPr lang="th-TH" b="1" dirty="0" smtClean="0">
                <a:solidFill>
                  <a:srgbClr val="7030A0"/>
                </a:solidFill>
              </a:rPr>
              <a:t>สด</a:t>
            </a:r>
            <a:endParaRPr lang="th-TH" b="1" dirty="0" smtClean="0">
              <a:solidFill>
                <a:srgbClr val="7030A0"/>
              </a:solidFill>
            </a:endParaRPr>
          </a:p>
          <a:p>
            <a:pPr lvl="1"/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หมาย</a:t>
            </a: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เหตุประกอบงบ</a:t>
            </a: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การเงิน</a:t>
            </a:r>
            <a:endParaRPr lang="th-TH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 </a:t>
            </a:r>
            <a:r>
              <a:rPr lang="th-TH" dirty="0" smtClean="0"/>
              <a:t>สัปดาห์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1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23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ธ.ค.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55)	–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ความรู้ทั่วไปทางการบัญชี และงบการเงิน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2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	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30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ธ.ค.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55)	– </a:t>
            </a:r>
            <a:r>
              <a:rPr lang="th-TH" dirty="0" smtClean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หยุดวันขึ้นปีใหม่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3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	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6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การวิเคราะห์งบการเงิน และอัตราส่วนทางการเงิน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4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	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13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การวิเคราะห์งบการเงิน และอัตราส่วนทางการเงิน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20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การวิเคราะห์ย่อส่วนแนวดิ่ง และการวิเคราะห์แนวโน้ม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6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27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solidFill>
                  <a:srgbClr val="0070C0"/>
                </a:solidFill>
                <a:latin typeface="BrowalliaUPC" pitchFamily="34" charset="-34"/>
                <a:cs typeface="BrowalliaUPC" pitchFamily="34" charset="-34"/>
              </a:rPr>
              <a:t>สอบกลางภาค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7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3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ก.พ.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การบริหารเงินทุนหมุนเวียน และงบกระแสเงินสด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8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10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ก.พ.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งบกระแสเงินสด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9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17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ก.พ.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โครงสร้างทางการเงิน วิเคราะห์ค่าของทุน และวิเคราะห์จุดคุ้มทุน</a:t>
            </a:r>
            <a:endParaRPr lang="en-US" dirty="0" smtClean="0">
              <a:latin typeface="BrowalliaUPC" pitchFamily="34" charset="-34"/>
              <a:cs typeface="BrowalliaUPC" pitchFamily="34" charset="-34"/>
            </a:endParaRP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10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	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24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ก.พ.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หยุดทำรายงาน </a:t>
            </a: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11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3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 	–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รายงาน</a:t>
            </a:r>
            <a:endParaRPr lang="en-US" dirty="0" smtClean="0">
              <a:latin typeface="BrowalliaUPC" pitchFamily="34" charset="-34"/>
              <a:cs typeface="BrowalliaUPC" pitchFamily="34" charset="-34"/>
            </a:endParaRP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12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10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 	–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รายงาน และทบทวนบทเรียน</a:t>
            </a:r>
            <a:endParaRPr lang="en-US" dirty="0" smtClean="0">
              <a:latin typeface="BrowalliaUPC" pitchFamily="34" charset="-34"/>
              <a:cs typeface="BrowalliaUPC" pitchFamily="34" charset="-34"/>
            </a:endParaRPr>
          </a:p>
          <a:p>
            <a:pPr>
              <a:tabLst>
                <a:tab pos="1344613" algn="l"/>
                <a:tab pos="2424113" algn="l"/>
              </a:tabLst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สัปดาห์ที่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13	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17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มี.ค.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56)	– </a:t>
            </a:r>
            <a:r>
              <a:rPr lang="th-TH" dirty="0" smtClean="0">
                <a:solidFill>
                  <a:srgbClr val="0070C0"/>
                </a:solidFill>
                <a:latin typeface="BrowalliaUPC" pitchFamily="34" charset="-34"/>
                <a:cs typeface="BrowalliaUPC" pitchFamily="34" charset="-34"/>
              </a:rPr>
              <a:t>สอบปลายภาค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เกณฑ์การให้คะแนน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87525" indent="-346075">
              <a:tabLst>
                <a:tab pos="4129088" algn="r"/>
                <a:tab pos="4572000" algn="l"/>
              </a:tabLst>
            </a:pPr>
            <a:r>
              <a:rPr lang="th-TH" dirty="0" smtClean="0"/>
              <a:t>สอบกลางภาค</a:t>
            </a:r>
            <a:r>
              <a:rPr lang="en-US" dirty="0" smtClean="0"/>
              <a:t>	30</a:t>
            </a:r>
            <a:r>
              <a:rPr lang="th-TH" dirty="0" smtClean="0"/>
              <a:t>	คะแนน</a:t>
            </a:r>
            <a:endParaRPr lang="en-US" dirty="0" smtClean="0"/>
          </a:p>
          <a:p>
            <a:pPr marL="1787525" indent="-346075">
              <a:tabLst>
                <a:tab pos="4129088" algn="r"/>
                <a:tab pos="4572000" algn="l"/>
              </a:tabLst>
            </a:pPr>
            <a:r>
              <a:rPr lang="th-TH" dirty="0" smtClean="0"/>
              <a:t>รายงาน</a:t>
            </a:r>
            <a:r>
              <a:rPr lang="en-US" dirty="0" smtClean="0"/>
              <a:t>	25	</a:t>
            </a:r>
            <a:r>
              <a:rPr lang="th-TH" dirty="0" smtClean="0"/>
              <a:t>คะแนน</a:t>
            </a:r>
          </a:p>
          <a:p>
            <a:pPr marL="1787525" indent="-346075">
              <a:tabLst>
                <a:tab pos="4129088" algn="r"/>
                <a:tab pos="4572000" algn="l"/>
              </a:tabLst>
            </a:pPr>
            <a:r>
              <a:rPr lang="th-TH" dirty="0" smtClean="0"/>
              <a:t>จิตพิสัย</a:t>
            </a:r>
            <a:r>
              <a:rPr lang="en-US" dirty="0" smtClean="0"/>
              <a:t>	10	</a:t>
            </a:r>
            <a:r>
              <a:rPr lang="th-TH" dirty="0" smtClean="0"/>
              <a:t>คะแนน</a:t>
            </a:r>
          </a:p>
          <a:p>
            <a:pPr marL="1787525" indent="-346075">
              <a:tabLst>
                <a:tab pos="4129088" algn="r"/>
                <a:tab pos="4572000" algn="l"/>
              </a:tabLst>
            </a:pPr>
            <a:r>
              <a:rPr lang="th-TH" dirty="0" smtClean="0"/>
              <a:t>สอบปลายภาค</a:t>
            </a:r>
            <a:r>
              <a:rPr lang="en-US" dirty="0" smtClean="0"/>
              <a:t>	</a:t>
            </a:r>
            <a:r>
              <a:rPr lang="en-US" u="sng" dirty="0" smtClean="0"/>
              <a:t>35</a:t>
            </a:r>
            <a:r>
              <a:rPr lang="en-US" dirty="0" smtClean="0"/>
              <a:t>	</a:t>
            </a:r>
            <a:r>
              <a:rPr lang="th-TH" dirty="0" smtClean="0"/>
              <a:t>คะแนน</a:t>
            </a:r>
            <a:endParaRPr lang="en-US" dirty="0" smtClean="0"/>
          </a:p>
          <a:p>
            <a:pPr marL="1787525" indent="-346075">
              <a:tabLst>
                <a:tab pos="4129088" algn="r"/>
                <a:tab pos="4572000" algn="l"/>
              </a:tabLst>
            </a:pPr>
            <a:r>
              <a:rPr lang="th-TH" dirty="0" smtClean="0"/>
              <a:t>รวม</a:t>
            </a:r>
            <a:r>
              <a:rPr lang="en-US" dirty="0" smtClean="0"/>
              <a:t>	</a:t>
            </a:r>
            <a:r>
              <a:rPr lang="en-US" u="dbl" dirty="0" smtClean="0"/>
              <a:t>100</a:t>
            </a:r>
            <a:r>
              <a:rPr lang="th-TH" dirty="0" smtClean="0"/>
              <a:t>	คะแนน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การตัดเกรด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63750" indent="-276225">
              <a:tabLst>
                <a:tab pos="3948113" algn="l"/>
              </a:tabLst>
            </a:pPr>
            <a:r>
              <a:rPr lang="en-US" dirty="0" smtClean="0"/>
              <a:t>80 – 100	A</a:t>
            </a:r>
          </a:p>
          <a:p>
            <a:pPr marL="2063750" indent="-276225">
              <a:tabLst>
                <a:tab pos="3948113" algn="l"/>
              </a:tabLst>
            </a:pPr>
            <a:r>
              <a:rPr lang="en-US" dirty="0" smtClean="0"/>
              <a:t>75 – 79	B+</a:t>
            </a:r>
          </a:p>
          <a:p>
            <a:pPr marL="2063750" indent="-276225">
              <a:tabLst>
                <a:tab pos="3948113" algn="l"/>
              </a:tabLst>
            </a:pPr>
            <a:r>
              <a:rPr lang="en-US" dirty="0" smtClean="0"/>
              <a:t>70 – 74	B</a:t>
            </a:r>
          </a:p>
          <a:p>
            <a:pPr marL="2063750" indent="-276225">
              <a:tabLst>
                <a:tab pos="3948113" algn="l"/>
              </a:tabLst>
            </a:pPr>
            <a:r>
              <a:rPr lang="en-US" dirty="0" smtClean="0"/>
              <a:t>65 – 69	C+</a:t>
            </a:r>
          </a:p>
          <a:p>
            <a:pPr marL="2063750" indent="-276225">
              <a:tabLst>
                <a:tab pos="3948113" algn="l"/>
              </a:tabLst>
            </a:pPr>
            <a:r>
              <a:rPr lang="en-US" dirty="0" smtClean="0"/>
              <a:t>60 – 64	C</a:t>
            </a:r>
          </a:p>
          <a:p>
            <a:pPr marL="2063750" indent="-276225">
              <a:tabLst>
                <a:tab pos="3948113" algn="l"/>
              </a:tabLst>
            </a:pPr>
            <a:r>
              <a:rPr lang="en-US" dirty="0" smtClean="0"/>
              <a:t>55 – 59	D+</a:t>
            </a:r>
          </a:p>
          <a:p>
            <a:pPr marL="2063750" indent="-276225">
              <a:tabLst>
                <a:tab pos="3948113" algn="l"/>
              </a:tabLst>
            </a:pPr>
            <a:r>
              <a:rPr lang="en-US" dirty="0" smtClean="0"/>
              <a:t>50 – 54	D</a:t>
            </a:r>
          </a:p>
          <a:p>
            <a:pPr marL="2063750" indent="-276225">
              <a:tabLst>
                <a:tab pos="3948113" algn="l"/>
              </a:tabLst>
            </a:pPr>
            <a:r>
              <a:rPr lang="th-TH" dirty="0" smtClean="0"/>
              <a:t>ต่ำกว่า </a:t>
            </a:r>
            <a:r>
              <a:rPr lang="en-US" dirty="0" smtClean="0"/>
              <a:t>50	F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ความรู้ทั่วไปทางการบัญชี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การบัญชี คือ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93454"/>
          </a:xfrm>
        </p:spPr>
        <p:txBody>
          <a:bodyPr/>
          <a:lstStyle/>
          <a:p>
            <a:r>
              <a:rPr lang="th-TH" dirty="0" smtClean="0"/>
              <a:t>การบัญชี คือ การเก็บรวบรวมข้อมูล การบันทึก การจัดจำแนก และจัดทำรายงานสรุปข้อมูลทางการเงิน</a:t>
            </a:r>
            <a:endParaRPr lang="th-TH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278605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วัตถุประสงค์ของการจัดทำบัญชี</a:t>
            </a:r>
            <a:endParaRPr kumimoji="0" lang="th-TH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4017450"/>
            <a:ext cx="8229600" cy="21261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เพื่อให้ข้อมูลที่สามารถประเมิน</a:t>
            </a: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ฐานะ</a:t>
            </a: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ความมั่นคงของธุรกิจ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th-TH" sz="2600" dirty="0" smtClean="0"/>
              <a:t>เพื่อทราบถึงการเปลี่ยนแปลงในทรัพยากรสุทธิ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เพื่อช่วยประมาณการแนวโน้มการหารายได้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th-TH" sz="2600" dirty="0" smtClean="0"/>
              <a:t>เพื่อให้ทราบการเปลี่ยนแปลงของภาระหนี้สิน</a:t>
            </a:r>
            <a:endParaRPr kumimoji="0" lang="th-TH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912260"/>
            <a:ext cx="4040188" cy="65935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 smtClean="0"/>
              <a:t>แนวความคิดขั้นมูลฐานทางการบัญชี</a:t>
            </a:r>
            <a:endParaRPr lang="th-TH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>
          <a:xfrm>
            <a:off x="4645025" y="916769"/>
            <a:ext cx="4041775" cy="654843"/>
          </a:xfr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 smtClean="0"/>
              <a:t>ข้อสมมติฐานทางการบัญชี</a:t>
            </a:r>
            <a:endParaRPr lang="th-TH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>
          <a:xfrm>
            <a:off x="457200" y="1785926"/>
            <a:ext cx="4040188" cy="457439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สินทรัพย์</a:t>
            </a:r>
          </a:p>
          <a:p>
            <a:r>
              <a:rPr lang="th-TH" dirty="0" smtClean="0"/>
              <a:t>หนี้สิน</a:t>
            </a:r>
          </a:p>
          <a:p>
            <a:r>
              <a:rPr lang="th-TH" dirty="0" smtClean="0"/>
              <a:t>ส่วนของเจ้าของ</a:t>
            </a:r>
          </a:p>
          <a:p>
            <a:r>
              <a:rPr lang="th-TH" dirty="0" smtClean="0"/>
              <a:t>รายได้</a:t>
            </a:r>
          </a:p>
          <a:p>
            <a:r>
              <a:rPr lang="th-TH" dirty="0" smtClean="0"/>
              <a:t>ค่าใช้จ่าย</a:t>
            </a:r>
          </a:p>
          <a:p>
            <a:r>
              <a:rPr lang="th-TH" dirty="0" smtClean="0"/>
              <a:t>กำไร</a:t>
            </a:r>
          </a:p>
          <a:p>
            <a:r>
              <a:rPr lang="th-TH" dirty="0" smtClean="0"/>
              <a:t>รายการค้า</a:t>
            </a:r>
            <a:endParaRPr lang="th-TH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1785926"/>
            <a:ext cx="4041775" cy="4574394"/>
          </a:xfr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หน่วยงานทางเศรษฐกิจ</a:t>
            </a:r>
          </a:p>
          <a:p>
            <a:r>
              <a:rPr lang="th-TH" dirty="0" smtClean="0"/>
              <a:t>การดำเนินงานต่อเนื่อง</a:t>
            </a:r>
          </a:p>
          <a:p>
            <a:r>
              <a:rPr lang="th-TH" dirty="0" smtClean="0"/>
              <a:t>หน่วยเงินตรา</a:t>
            </a:r>
          </a:p>
          <a:p>
            <a:r>
              <a:rPr lang="th-TH" dirty="0" smtClean="0"/>
              <a:t>งวดเวลา</a:t>
            </a:r>
            <a:endParaRPr lang="th-TH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rIns="0" bIns="0" anchor="b">
            <a:normAutofit/>
          </a:bodyPr>
          <a:lstStyle/>
          <a:p>
            <a:r>
              <a:rPr lang="th-TH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กลุ่มผู้ใช้งบการเงิน</a:t>
            </a:r>
            <a:endParaRPr lang="th-TH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68400" indent="-444500"/>
            <a:r>
              <a:rPr lang="th-TH" sz="2800" dirty="0" smtClean="0">
                <a:solidFill>
                  <a:schemeClr val="accent6">
                    <a:lumMod val="50000"/>
                  </a:schemeClr>
                </a:solidFill>
              </a:rPr>
              <a:t>ผู้ลงทุน</a:t>
            </a:r>
          </a:p>
          <a:p>
            <a:pPr marL="1168400" indent="-444500"/>
            <a:r>
              <a:rPr lang="th-TH" sz="2800" dirty="0" smtClean="0">
                <a:solidFill>
                  <a:schemeClr val="accent6">
                    <a:lumMod val="50000"/>
                  </a:schemeClr>
                </a:solidFill>
              </a:rPr>
              <a:t>ลูกจ้าง</a:t>
            </a:r>
          </a:p>
          <a:p>
            <a:pPr marL="1168400" indent="-444500"/>
            <a:r>
              <a:rPr lang="th-TH" sz="2800" dirty="0" smtClean="0">
                <a:solidFill>
                  <a:schemeClr val="accent6">
                    <a:lumMod val="50000"/>
                  </a:schemeClr>
                </a:solidFill>
              </a:rPr>
              <a:t>ผู้ให้กู้</a:t>
            </a:r>
          </a:p>
          <a:p>
            <a:pPr marL="1168400" indent="-444500"/>
            <a:r>
              <a:rPr lang="th-TH" sz="2800" dirty="0" smtClean="0">
                <a:solidFill>
                  <a:schemeClr val="accent6">
                    <a:lumMod val="50000"/>
                  </a:schemeClr>
                </a:solidFill>
              </a:rPr>
              <a:t>ผู้ขายสินค้าและเจ้าหนี้อื่น</a:t>
            </a:r>
          </a:p>
          <a:p>
            <a:pPr marL="1168400" indent="-444500"/>
            <a:r>
              <a:rPr lang="th-TH" sz="2800" dirty="0" smtClean="0">
                <a:solidFill>
                  <a:schemeClr val="accent6">
                    <a:lumMod val="50000"/>
                  </a:schemeClr>
                </a:solidFill>
              </a:rPr>
              <a:t>ลูกค้า</a:t>
            </a:r>
          </a:p>
          <a:p>
            <a:pPr marL="1168400" indent="-444500"/>
            <a:r>
              <a:rPr lang="th-TH" sz="2800" dirty="0" smtClean="0">
                <a:solidFill>
                  <a:schemeClr val="accent6">
                    <a:lumMod val="50000"/>
                  </a:schemeClr>
                </a:solidFill>
              </a:rPr>
              <a:t>รัฐบาลและหน่วยงานราชการ</a:t>
            </a:r>
          </a:p>
          <a:p>
            <a:pPr marL="1168400" indent="-444500"/>
            <a:r>
              <a:rPr lang="th-TH" sz="2800" dirty="0" smtClean="0">
                <a:solidFill>
                  <a:schemeClr val="accent6">
                    <a:lumMod val="50000"/>
                  </a:schemeClr>
                </a:solidFill>
              </a:rPr>
              <a:t>สาธารณชน</a:t>
            </a:r>
            <a:endParaRPr lang="th-TH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614E-1A4F-468D-B1C5-6FFAFF03F64F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214438"/>
            <a:ext cx="2362200" cy="550071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BrowalliaUPC" pitchFamily="34" charset="-34"/>
                <a:cs typeface="BrowalliaUPC" pitchFamily="34" charset="-34"/>
              </a:rPr>
              <a:t>วัตถุประสงค์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R="0" lvl="0" indent="-274320" eaLnBrk="0" fontAlgn="auto" hangingPunct="0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lang="th-TH" sz="2000" b="1" dirty="0" smtClean="0">
                <a:solidFill>
                  <a:srgbClr val="000099"/>
                </a:solidFill>
                <a:latin typeface="BrowalliaUPC" pitchFamily="34" charset="-34"/>
                <a:cs typeface="BrowalliaUPC" pitchFamily="34" charset="-34"/>
              </a:rPr>
              <a:t>ข้อสมมุติ</a:t>
            </a:r>
          </a:p>
          <a:p>
            <a:pPr marR="0" lvl="0" indent="-274320" eaLnBrk="0" fontAlgn="auto" hangingPunct="0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lang="th-TH" sz="2000" b="1" dirty="0" smtClean="0">
                <a:solidFill>
                  <a:srgbClr val="000099"/>
                </a:solidFill>
                <a:latin typeface="BrowalliaUPC" pitchFamily="34" charset="-34"/>
                <a:cs typeface="BrowalliaUPC" pitchFamily="34" charset="-34"/>
              </a:rPr>
              <a:t>ในการจัดทำงบการเงิน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BrowalliaUPC" pitchFamily="34" charset="-34"/>
                <a:cs typeface="BrowalliaUPC" pitchFamily="34" charset="-34"/>
              </a:rPr>
              <a:t>ข้อจำกัด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BrowalliaUPC" pitchFamily="34" charset="-34"/>
                <a:cs typeface="BrowalliaUPC" pitchFamily="34" charset="-34"/>
              </a:rPr>
              <a:t>ลักษณะเชิงคุณภาพ</a:t>
            </a: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uLnTx/>
                <a:uFillTx/>
                <a:latin typeface="BrowalliaUPC" pitchFamily="34" charset="-34"/>
                <a:cs typeface="BrowalliaUPC" pitchFamily="34" charset="-34"/>
              </a:rPr>
              <a:t>ลักษณะแรก</a:t>
            </a: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th-TH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uLnTx/>
                <a:uFillTx/>
                <a:latin typeface="BrowalliaUPC" pitchFamily="34" charset="-34"/>
                <a:cs typeface="BrowalliaUPC" pitchFamily="34" charset="-34"/>
              </a:rPr>
              <a:t>ลักษณะรอง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828800" y="990600"/>
            <a:ext cx="6743728" cy="6858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th-TH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ให้ข้อมูลที่มีประโยชน์ต่อการตัดสินใจเชิงเศรษฐกิจ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857356" y="2000240"/>
            <a:ext cx="1676400" cy="428628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400" b="1" dirty="0">
                <a:solidFill>
                  <a:srgbClr val="000099"/>
                </a:solidFill>
                <a:latin typeface="BrowalliaUPC" pitchFamily="34" charset="-34"/>
                <a:cs typeface="BrowalliaUPC" pitchFamily="34" charset="-34"/>
              </a:rPr>
              <a:t>เกณฑ์คงค้าง</a:t>
            </a:r>
            <a:endParaRPr lang="th-TH" sz="3600" b="1" dirty="0">
              <a:solidFill>
                <a:schemeClr val="bg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857884" y="1981200"/>
            <a:ext cx="2667000" cy="447668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400" b="1" dirty="0">
                <a:solidFill>
                  <a:srgbClr val="000099"/>
                </a:solidFill>
                <a:latin typeface="BrowalliaUPC" pitchFamily="34" charset="-34"/>
                <a:cs typeface="BrowalliaUPC" pitchFamily="34" charset="-34"/>
              </a:rPr>
              <a:t>การดำเนินงานต่อเนื่อง</a:t>
            </a:r>
            <a:endParaRPr lang="th-TH" sz="3600" b="1" dirty="0">
              <a:solidFill>
                <a:schemeClr val="bg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76600" y="2757488"/>
            <a:ext cx="3352800" cy="747712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ความสมดุลระหว่างประโยชน์ที่</a:t>
            </a:r>
          </a:p>
          <a:p>
            <a:pPr algn="ctr" eaLnBrk="0" hangingPunct="0"/>
            <a:r>
              <a:rPr lang="th-TH" sz="2000" b="1" dirty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ได้รับกับต้นทุนที่เสียไป</a:t>
            </a:r>
            <a:endParaRPr lang="th-TH" sz="4000" b="1" dirty="0">
              <a:solidFill>
                <a:srgbClr val="FF0000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371600" y="2743200"/>
            <a:ext cx="1524000" cy="6858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ทันต่อเวลา</a:t>
            </a:r>
            <a:endParaRPr lang="th-TH" sz="3600" b="1" dirty="0">
              <a:solidFill>
                <a:srgbClr val="FF0000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086600" y="2743200"/>
            <a:ext cx="1981200" cy="7620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ความสมดุลของ</a:t>
            </a:r>
          </a:p>
          <a:p>
            <a:pPr algn="ctr" eaLnBrk="0" hangingPunct="0"/>
            <a:r>
              <a:rPr lang="th-TH" sz="2000" b="1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ลักษณะเชิงคุณภาพ</a:t>
            </a:r>
            <a:endParaRPr lang="th-TH" sz="4400" b="1">
              <a:solidFill>
                <a:srgbClr val="FF0000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500298" y="3886200"/>
            <a:ext cx="4786346" cy="5334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 smtClean="0">
                <a:solidFill>
                  <a:srgbClr val="002060"/>
                </a:solidFill>
                <a:latin typeface="BrowalliaUPC" pitchFamily="34" charset="-34"/>
                <a:cs typeface="BrowalliaUPC" pitchFamily="34" charset="-34"/>
              </a:rPr>
              <a:t>การแสดงข้อมูลที่ถูกต้องตาม</a:t>
            </a:r>
            <a:r>
              <a:rPr lang="th-TH" sz="2000" b="1" dirty="0">
                <a:solidFill>
                  <a:srgbClr val="002060"/>
                </a:solidFill>
                <a:latin typeface="BrowalliaUPC" pitchFamily="34" charset="-34"/>
                <a:cs typeface="BrowalliaUPC" pitchFamily="34" charset="-34"/>
              </a:rPr>
              <a:t>ควร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524000" y="4800600"/>
            <a:ext cx="15240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เข้าใจได้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276600" y="4800600"/>
            <a:ext cx="22860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เกี่ยวข้องกับการตัดสินใจ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5791200" y="4800600"/>
            <a:ext cx="15240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เชื่อถือได้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7429520" y="4800600"/>
            <a:ext cx="16764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เปรียบเทียบกันได้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714744" y="5410200"/>
            <a:ext cx="1500198" cy="304816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rgbClr val="7030A0"/>
                </a:solidFill>
                <a:latin typeface="BrowalliaUPC" pitchFamily="34" charset="-34"/>
                <a:cs typeface="BrowalliaUPC" pitchFamily="34" charset="-34"/>
              </a:rPr>
              <a:t>นัยสำคัญ</a:t>
            </a: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52400" y="6096000"/>
            <a:ext cx="20574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เป็นตัวแทน</a:t>
            </a:r>
            <a:r>
              <a:rPr lang="th-TH" sz="2000" b="1" dirty="0">
                <a:solidFill>
                  <a:schemeClr val="accent6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อันเที่ยงธรรม</a:t>
            </a:r>
            <a:endParaRPr lang="th-TH" sz="3200" b="1" dirty="0">
              <a:solidFill>
                <a:schemeClr val="accent6">
                  <a:lumMod val="75000"/>
                </a:schemeClr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286000" y="6096000"/>
            <a:ext cx="19812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1800" b="1" dirty="0">
                <a:solidFill>
                  <a:schemeClr val="accent6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เนื้อหาสำคัญกว่ารูปแบบ</a:t>
            </a:r>
            <a:endParaRPr lang="th-TH" sz="3200" b="1" dirty="0">
              <a:solidFill>
                <a:schemeClr val="accent6">
                  <a:lumMod val="75000"/>
                </a:schemeClr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343400" y="6096000"/>
            <a:ext cx="15240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chemeClr val="accent6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ความเป็นกลาง</a:t>
            </a:r>
            <a:endParaRPr lang="th-TH" sz="3200" b="1" dirty="0">
              <a:solidFill>
                <a:schemeClr val="accent6">
                  <a:lumMod val="75000"/>
                </a:schemeClr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5943600" y="6096000"/>
            <a:ext cx="15240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 dirty="0">
                <a:solidFill>
                  <a:schemeClr val="accent6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ความระมัดระวัง</a:t>
            </a:r>
            <a:endParaRPr lang="th-TH" sz="3200" b="1" dirty="0">
              <a:solidFill>
                <a:schemeClr val="accent6">
                  <a:lumMod val="75000"/>
                </a:schemeClr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7572396" y="6115072"/>
            <a:ext cx="1524000" cy="457200"/>
          </a:xfrm>
          <a:prstGeom prst="rect">
            <a:avLst/>
          </a:prstGeom>
          <a:noFill/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h-TH" sz="2000" b="1">
                <a:solidFill>
                  <a:schemeClr val="accent6">
                    <a:lumMod val="75000"/>
                  </a:schemeClr>
                </a:solidFill>
                <a:latin typeface="BrowalliaUPC" pitchFamily="34" charset="-34"/>
                <a:cs typeface="BrowalliaUPC" pitchFamily="34" charset="-34"/>
              </a:rPr>
              <a:t>ความครบถ้วน</a:t>
            </a:r>
            <a:endParaRPr lang="th-TH" sz="3200" b="1">
              <a:solidFill>
                <a:schemeClr val="accent6">
                  <a:lumMod val="75000"/>
                </a:schemeClr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53000" y="1752600"/>
            <a:ext cx="0" cy="9906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2133600" y="2514600"/>
            <a:ext cx="5715000" cy="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2133600" y="2514600"/>
            <a:ext cx="0" cy="2286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7848600" y="2514600"/>
            <a:ext cx="0" cy="2286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>
            <a:off x="6629400" y="3124200"/>
            <a:ext cx="457200" cy="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2057400" y="3657600"/>
            <a:ext cx="6019800" cy="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2057400" y="3429000"/>
            <a:ext cx="0" cy="2286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8077200" y="35052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4953000" y="3657600"/>
            <a:ext cx="0" cy="2286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2133600" y="4648200"/>
            <a:ext cx="6172200" cy="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6" name="Line 33"/>
          <p:cNvSpPr>
            <a:spLocks noChangeShapeType="1"/>
          </p:cNvSpPr>
          <p:nvPr/>
        </p:nvSpPr>
        <p:spPr bwMode="auto">
          <a:xfrm>
            <a:off x="4953000" y="4419600"/>
            <a:ext cx="0" cy="2286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2133600" y="46482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4419600" y="46482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9" name="Line 36"/>
          <p:cNvSpPr>
            <a:spLocks noChangeShapeType="1"/>
          </p:cNvSpPr>
          <p:nvPr/>
        </p:nvSpPr>
        <p:spPr bwMode="auto">
          <a:xfrm>
            <a:off x="6553200" y="46482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8305800" y="46482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>
            <a:off x="4400544" y="52578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2" name="Line 39"/>
          <p:cNvSpPr>
            <a:spLocks noChangeShapeType="1"/>
          </p:cNvSpPr>
          <p:nvPr/>
        </p:nvSpPr>
        <p:spPr bwMode="auto">
          <a:xfrm>
            <a:off x="1219200" y="5943600"/>
            <a:ext cx="7467600" cy="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>
            <a:off x="6553200" y="5181600"/>
            <a:ext cx="0" cy="7620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4" name="Line 41"/>
          <p:cNvSpPr>
            <a:spLocks noChangeShapeType="1"/>
          </p:cNvSpPr>
          <p:nvPr/>
        </p:nvSpPr>
        <p:spPr bwMode="auto">
          <a:xfrm>
            <a:off x="2514600" y="59436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5" name="Line 42"/>
          <p:cNvSpPr>
            <a:spLocks noChangeShapeType="1"/>
          </p:cNvSpPr>
          <p:nvPr/>
        </p:nvSpPr>
        <p:spPr bwMode="auto">
          <a:xfrm>
            <a:off x="4800600" y="59436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7" name="Line 44"/>
          <p:cNvSpPr>
            <a:spLocks noChangeShapeType="1"/>
          </p:cNvSpPr>
          <p:nvPr/>
        </p:nvSpPr>
        <p:spPr bwMode="auto">
          <a:xfrm>
            <a:off x="8686800" y="59436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8" name="Line 45"/>
          <p:cNvSpPr>
            <a:spLocks noChangeShapeType="1"/>
          </p:cNvSpPr>
          <p:nvPr/>
        </p:nvSpPr>
        <p:spPr bwMode="auto">
          <a:xfrm>
            <a:off x="1219200" y="5943600"/>
            <a:ext cx="0" cy="152400"/>
          </a:xfrm>
          <a:prstGeom prst="line">
            <a:avLst/>
          </a:prstGeom>
          <a:ln w="9525">
            <a:solidFill>
              <a:srgbClr val="00B050"/>
            </a:solidFill>
            <a:headEnd type="none" w="sm" len="sm"/>
            <a:tailEnd type="triangl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sz="2400">
              <a:latin typeface="BrowalliaUPC" pitchFamily="34" charset="-34"/>
              <a:cs typeface="BrowalliaUPC" pitchFamily="34" charset="-34"/>
            </a:endParaRPr>
          </a:p>
        </p:txBody>
      </p:sp>
      <p:cxnSp>
        <p:nvCxnSpPr>
          <p:cNvPr id="50" name="Straight Arrow Connector 49"/>
          <p:cNvCxnSpPr>
            <a:stCxn id="8" idx="3"/>
            <a:endCxn id="9" idx="1"/>
          </p:cNvCxnSpPr>
          <p:nvPr/>
        </p:nvCxnSpPr>
        <p:spPr>
          <a:xfrm flipV="1">
            <a:off x="3533756" y="2205034"/>
            <a:ext cx="2324128" cy="9520"/>
          </a:xfrm>
          <a:prstGeom prst="straightConnector1">
            <a:avLst/>
          </a:prstGeom>
          <a:ln w="9525">
            <a:solidFill>
              <a:srgbClr val="00B050"/>
            </a:solidFill>
            <a:headEnd type="arrow"/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53" name="Title 52"/>
          <p:cNvSpPr>
            <a:spLocks noGrp="1"/>
          </p:cNvSpPr>
          <p:nvPr>
            <p:ph type="title"/>
          </p:nvPr>
        </p:nvSpPr>
        <p:spPr>
          <a:xfrm>
            <a:off x="428596" y="71438"/>
            <a:ext cx="8229600" cy="714356"/>
          </a:xfrm>
        </p:spPr>
        <p:txBody>
          <a:bodyPr vert="horz" lIns="0" rIns="0" bIns="0" anchor="b">
            <a:noAutofit/>
          </a:bodyPr>
          <a:lstStyle/>
          <a:p>
            <a:pPr algn="ctr"/>
            <a:r>
              <a:rPr lang="th-TH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ลักษณะเชิงคุณภาพของงบการเงิน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1A98-DA32-4D4D-A925-E50C883AEDB6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828</Words>
  <Application>Microsoft Office PowerPoint</Application>
  <PresentationFormat>On-screen Show (4:3)</PresentationFormat>
  <Paragraphs>152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รายงานการเงิน และการวิเคราะห์งบการเงิน</vt:lpstr>
      <vt:lpstr>13 สัปดาห์</vt:lpstr>
      <vt:lpstr>เกณฑ์การให้คะแนน</vt:lpstr>
      <vt:lpstr>การตัดเกรด</vt:lpstr>
      <vt:lpstr>ความรู้ทั่วไปทางการบัญชี</vt:lpstr>
      <vt:lpstr>การบัญชี คือ</vt:lpstr>
      <vt:lpstr>Slide 7</vt:lpstr>
      <vt:lpstr>กลุ่มผู้ใช้งบการเงิน</vt:lpstr>
      <vt:lpstr>ลักษณะเชิงคุณภาพของงบการเงิน</vt:lpstr>
      <vt:lpstr>องค์ประกอบของงบการเงิน</vt:lpstr>
      <vt:lpstr>Slide 11</vt:lpstr>
      <vt:lpstr>การแสดงราคาในงบดุล - การวัดมูลค่าองค์ประกอบของงบการเงิน</vt:lpstr>
      <vt:lpstr>กลุ่มธุรกิจในตลาดหลักทรัพย์</vt:lpstr>
      <vt:lpstr>งานค้นคว้า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รายงานการเงิน และการวิเคราะห์งบการเงิน</dc:title>
  <dc:creator>Toon</dc:creator>
  <cp:lastModifiedBy>Toon</cp:lastModifiedBy>
  <cp:revision>58</cp:revision>
  <dcterms:created xsi:type="dcterms:W3CDTF">2012-12-21T03:40:50Z</dcterms:created>
  <dcterms:modified xsi:type="dcterms:W3CDTF">2012-12-22T16:59:56Z</dcterms:modified>
</cp:coreProperties>
</file>